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ab354f00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ab354f00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a4e670c15d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a4e670c15d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4e670c15d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4e670c15d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8f6dd447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8f6dd447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4e670c15d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4e670c15d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4e670c15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4e670c15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a8f6dd447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a8f6dd447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4e670c1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4e670c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8f6dd447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8f6dd447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4e670c1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a4e670c1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4e670c1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4e670c1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b354f00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ab354f00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4e670c15d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4e670c15d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8f6dd447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8f6dd447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4e670c15d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4e670c15d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google.com/search?rlz=1C5CHFA_enUS1023US1023&amp;sxsrf=ALiCzsb4sjCcX0kS1WP1tteBT8PEDo8VVQ:1670366165750&amp;q=Sandeep+Mathrani&amp;stick=H4sIAAAAAAAAAONgVuLSz9U3MC4vtLBMecRoyi3w8sc9YSmdSWtOXmNU4-IKzsgvd80rySypFJLgYoOy-KR4uJC08SxiFQhOzEtJTS1Q8E0syShKzMsEADk0SbNZAAAA&amp;sa=X&amp;ved=2ahUKEwi68NDvhub7AhXnKlkFHVBUCRkQzIcDKAB6BAgbEA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3"/>
          <p:cNvSpPr txBox="1"/>
          <p:nvPr>
            <p:ph idx="1" type="body"/>
          </p:nvPr>
        </p:nvSpPr>
        <p:spPr>
          <a:xfrm>
            <a:off x="7260900" y="4013575"/>
            <a:ext cx="1883100" cy="10827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0"/>
              </a:spcAft>
              <a:buNone/>
            </a:pPr>
            <a:r>
              <a:rPr b="1" i="1" lang="en" sz="1400">
                <a:highlight>
                  <a:schemeClr val="dk1"/>
                </a:highlight>
              </a:rPr>
              <a:t>Avril Serrao</a:t>
            </a:r>
            <a:endParaRPr b="1" i="1" sz="1400">
              <a:highlight>
                <a:schemeClr val="dk1"/>
              </a:highlight>
            </a:endParaRPr>
          </a:p>
          <a:p>
            <a:pPr indent="0" lvl="0" marL="0" rtl="0" algn="l">
              <a:lnSpc>
                <a:spcPct val="20000"/>
              </a:lnSpc>
              <a:spcBef>
                <a:spcPts val="1200"/>
              </a:spcBef>
              <a:spcAft>
                <a:spcPts val="0"/>
              </a:spcAft>
              <a:buNone/>
            </a:pPr>
            <a:r>
              <a:rPr b="1" i="1" lang="en" sz="1400">
                <a:highlight>
                  <a:schemeClr val="dk1"/>
                </a:highlight>
              </a:rPr>
              <a:t>Ramesh Lakshman</a:t>
            </a:r>
            <a:endParaRPr b="1" i="1" sz="1400">
              <a:highlight>
                <a:schemeClr val="dk1"/>
              </a:highlight>
            </a:endParaRPr>
          </a:p>
          <a:p>
            <a:pPr indent="0" lvl="0" marL="0" rtl="0" algn="l">
              <a:lnSpc>
                <a:spcPct val="20000"/>
              </a:lnSpc>
              <a:spcBef>
                <a:spcPts val="1200"/>
              </a:spcBef>
              <a:spcAft>
                <a:spcPts val="0"/>
              </a:spcAft>
              <a:buNone/>
            </a:pPr>
            <a:r>
              <a:rPr b="1" i="1" lang="en" sz="1400">
                <a:highlight>
                  <a:schemeClr val="dk1"/>
                </a:highlight>
              </a:rPr>
              <a:t>Shrey Sheth</a:t>
            </a:r>
            <a:endParaRPr b="1" i="1" sz="1400">
              <a:highlight>
                <a:schemeClr val="dk1"/>
              </a:highlight>
            </a:endParaRPr>
          </a:p>
          <a:p>
            <a:pPr indent="0" lvl="0" marL="0" rtl="0" algn="l">
              <a:lnSpc>
                <a:spcPct val="20000"/>
              </a:lnSpc>
              <a:spcBef>
                <a:spcPts val="1200"/>
              </a:spcBef>
              <a:spcAft>
                <a:spcPts val="0"/>
              </a:spcAft>
              <a:buNone/>
            </a:pPr>
            <a:r>
              <a:rPr b="1" i="1" lang="en" sz="1400">
                <a:highlight>
                  <a:schemeClr val="dk1"/>
                </a:highlight>
              </a:rPr>
              <a:t>Vedant Patil</a:t>
            </a:r>
            <a:endParaRPr b="1" i="1" sz="1400">
              <a:highlight>
                <a:schemeClr val="dk1"/>
              </a:highlight>
            </a:endParaRPr>
          </a:p>
          <a:p>
            <a:pPr indent="0" lvl="0" marL="0" rtl="0" algn="l">
              <a:lnSpc>
                <a:spcPct val="20000"/>
              </a:lnSpc>
              <a:spcBef>
                <a:spcPts val="1200"/>
              </a:spcBef>
              <a:spcAft>
                <a:spcPts val="1200"/>
              </a:spcAft>
              <a:buNone/>
            </a:pPr>
            <a:r>
              <a:t/>
            </a:r>
            <a:endParaRPr b="1" i="1" sz="1400">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Global Management</a:t>
            </a:r>
            <a:endParaRPr b="1"/>
          </a:p>
        </p:txBody>
      </p:sp>
      <p:sp>
        <p:nvSpPr>
          <p:cNvPr id="192" name="Google Shape;192;p22"/>
          <p:cNvSpPr txBox="1"/>
          <p:nvPr>
            <p:ph idx="1" type="body"/>
          </p:nvPr>
        </p:nvSpPr>
        <p:spPr>
          <a:xfrm>
            <a:off x="1297500" y="976875"/>
            <a:ext cx="3696600" cy="35019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Char char="●"/>
            </a:pPr>
            <a:r>
              <a:rPr lang="en"/>
              <a:t>Making an impact together </a:t>
            </a:r>
            <a:endParaRPr/>
          </a:p>
          <a:p>
            <a:pPr indent="-311150" lvl="0" marL="457200" rtl="0" algn="l">
              <a:lnSpc>
                <a:spcPct val="105000"/>
              </a:lnSpc>
              <a:spcBef>
                <a:spcPts val="0"/>
              </a:spcBef>
              <a:spcAft>
                <a:spcPts val="0"/>
              </a:spcAft>
              <a:buSzPts val="1300"/>
              <a:buChar char="●"/>
            </a:pPr>
            <a:r>
              <a:rPr lang="en"/>
              <a:t>Caring for the global community</a:t>
            </a:r>
            <a:endParaRPr/>
          </a:p>
          <a:p>
            <a:pPr indent="-311150" lvl="0" marL="457200" rtl="0" algn="l">
              <a:lnSpc>
                <a:spcPct val="105000"/>
              </a:lnSpc>
              <a:spcBef>
                <a:spcPts val="0"/>
              </a:spcBef>
              <a:spcAft>
                <a:spcPts val="0"/>
              </a:spcAft>
              <a:buSzPts val="1300"/>
              <a:buChar char="●"/>
            </a:pPr>
            <a:r>
              <a:rPr lang="en"/>
              <a:t>Putting people first</a:t>
            </a:r>
            <a:endParaRPr/>
          </a:p>
          <a:p>
            <a:pPr indent="-311150" lvl="0" marL="457200" rtl="0" algn="l">
              <a:lnSpc>
                <a:spcPct val="105000"/>
              </a:lnSpc>
              <a:spcBef>
                <a:spcPts val="0"/>
              </a:spcBef>
              <a:spcAft>
                <a:spcPts val="0"/>
              </a:spcAft>
              <a:buSzPts val="1300"/>
              <a:buChar char="●"/>
            </a:pPr>
            <a:r>
              <a:rPr lang="en"/>
              <a:t>Improving the planet</a:t>
            </a:r>
            <a:endParaRPr/>
          </a:p>
          <a:p>
            <a:pPr indent="-311150" lvl="0" marL="457200" rtl="0" algn="l">
              <a:lnSpc>
                <a:spcPct val="105000"/>
              </a:lnSpc>
              <a:spcBef>
                <a:spcPts val="0"/>
              </a:spcBef>
              <a:spcAft>
                <a:spcPts val="0"/>
              </a:spcAft>
              <a:buSzPts val="1300"/>
              <a:buChar char="●"/>
            </a:pPr>
            <a:r>
              <a:rPr lang="en"/>
              <a:t>Guided by principles</a:t>
            </a:r>
            <a:endParaRPr/>
          </a:p>
          <a:p>
            <a:pPr indent="0" lvl="0" marL="457200" rtl="0" algn="l">
              <a:lnSpc>
                <a:spcPct val="105000"/>
              </a:lnSpc>
              <a:spcBef>
                <a:spcPts val="1200"/>
              </a:spcBef>
              <a:spcAft>
                <a:spcPts val="0"/>
              </a:spcAft>
              <a:buNone/>
            </a:pPr>
            <a:r>
              <a:t/>
            </a:r>
            <a:endParaRPr/>
          </a:p>
          <a:p>
            <a:pPr indent="0" lvl="0" marL="0" rtl="0" algn="l">
              <a:lnSpc>
                <a:spcPct val="105000"/>
              </a:lnSpc>
              <a:spcBef>
                <a:spcPts val="1200"/>
              </a:spcBef>
              <a:spcAft>
                <a:spcPts val="0"/>
              </a:spcAft>
              <a:buSzPts val="440"/>
              <a:buNone/>
            </a:pPr>
            <a:r>
              <a:rPr b="1" lang="en" sz="2200">
                <a:latin typeface="Montserrat"/>
                <a:ea typeface="Montserrat"/>
                <a:cs typeface="Montserrat"/>
                <a:sym typeface="Montserrat"/>
              </a:rPr>
              <a:t>Social Responsibility</a:t>
            </a:r>
            <a:endParaRPr b="1" sz="2200">
              <a:latin typeface="Montserrat"/>
              <a:ea typeface="Montserrat"/>
              <a:cs typeface="Montserrat"/>
              <a:sym typeface="Montserrat"/>
            </a:endParaRPr>
          </a:p>
          <a:p>
            <a:pPr indent="-311150" lvl="0" marL="457200" rtl="0" algn="l">
              <a:lnSpc>
                <a:spcPct val="105000"/>
              </a:lnSpc>
              <a:spcBef>
                <a:spcPts val="1200"/>
              </a:spcBef>
              <a:spcAft>
                <a:spcPts val="0"/>
              </a:spcAft>
              <a:buSzPts val="1300"/>
              <a:buChar char="●"/>
            </a:pPr>
            <a:r>
              <a:rPr lang="en"/>
              <a:t>Banning meat i.e Animal welfare</a:t>
            </a:r>
            <a:endParaRPr/>
          </a:p>
          <a:p>
            <a:pPr indent="-311150" lvl="0" marL="457200" rtl="0" algn="l">
              <a:lnSpc>
                <a:spcPct val="105000"/>
              </a:lnSpc>
              <a:spcBef>
                <a:spcPts val="0"/>
              </a:spcBef>
              <a:spcAft>
                <a:spcPts val="0"/>
              </a:spcAft>
              <a:buSzPts val="1300"/>
              <a:buChar char="●"/>
            </a:pPr>
            <a:r>
              <a:rPr lang="en"/>
              <a:t>Employment for the underprivileged, veterans and refugees</a:t>
            </a:r>
            <a:endParaRPr/>
          </a:p>
          <a:p>
            <a:pPr indent="-311150" lvl="0" marL="457200" rtl="0" algn="l">
              <a:lnSpc>
                <a:spcPct val="105000"/>
              </a:lnSpc>
              <a:spcBef>
                <a:spcPts val="0"/>
              </a:spcBef>
              <a:spcAft>
                <a:spcPts val="0"/>
              </a:spcAft>
              <a:buSzPts val="1300"/>
              <a:buChar char="●"/>
            </a:pPr>
            <a:r>
              <a:rPr lang="en"/>
              <a:t>Partnering with local communities</a:t>
            </a:r>
            <a:endParaRPr/>
          </a:p>
          <a:p>
            <a:pPr indent="-311150" lvl="0" marL="457200" rtl="0" algn="l">
              <a:lnSpc>
                <a:spcPct val="105000"/>
              </a:lnSpc>
              <a:spcBef>
                <a:spcPts val="0"/>
              </a:spcBef>
              <a:spcAft>
                <a:spcPts val="0"/>
              </a:spcAft>
              <a:buSzPts val="1300"/>
              <a:buChar char="●"/>
            </a:pPr>
            <a:r>
              <a:rPr lang="en"/>
              <a:t>Shift to Renewable energy resources</a:t>
            </a:r>
            <a:endParaRPr/>
          </a:p>
          <a:p>
            <a:pPr indent="0" lvl="0" marL="0" rtl="0" algn="l">
              <a:lnSpc>
                <a:spcPct val="105000"/>
              </a:lnSpc>
              <a:spcBef>
                <a:spcPts val="1200"/>
              </a:spcBef>
              <a:spcAft>
                <a:spcPts val="0"/>
              </a:spcAft>
              <a:buSzPts val="440"/>
              <a:buNone/>
            </a:pPr>
            <a:r>
              <a:t/>
            </a:r>
            <a:endParaRPr/>
          </a:p>
          <a:p>
            <a:pPr indent="0" lvl="0" marL="457200" rtl="0" algn="l">
              <a:lnSpc>
                <a:spcPct val="105000"/>
              </a:lnSpc>
              <a:spcBef>
                <a:spcPts val="1200"/>
              </a:spcBef>
              <a:spcAft>
                <a:spcPts val="1200"/>
              </a:spcAft>
              <a:buSzPts val="440"/>
              <a:buNone/>
            </a:pPr>
            <a:r>
              <a:t/>
            </a:r>
            <a:endParaRPr/>
          </a:p>
        </p:txBody>
      </p:sp>
      <p:pic>
        <p:nvPicPr>
          <p:cNvPr id="193" name="Google Shape;193;p22"/>
          <p:cNvPicPr preferRelativeResize="0"/>
          <p:nvPr/>
        </p:nvPicPr>
        <p:blipFill rotWithShape="1">
          <a:blip r:embed="rId3">
            <a:alphaModFix/>
          </a:blip>
          <a:srcRect b="0" l="0" r="0" t="0"/>
          <a:stretch/>
        </p:blipFill>
        <p:spPr>
          <a:xfrm>
            <a:off x="4759675" y="934725"/>
            <a:ext cx="4209324" cy="2367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Innovation</a:t>
            </a:r>
            <a:endParaRPr b="1"/>
          </a:p>
        </p:txBody>
      </p:sp>
      <p:sp>
        <p:nvSpPr>
          <p:cNvPr id="199" name="Google Shape;199;p23"/>
          <p:cNvSpPr txBox="1"/>
          <p:nvPr>
            <p:ph idx="1" type="body"/>
          </p:nvPr>
        </p:nvSpPr>
        <p:spPr>
          <a:xfrm>
            <a:off x="1297500" y="825000"/>
            <a:ext cx="7435800" cy="42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200"/>
              </a:spcBef>
              <a:spcAft>
                <a:spcPts val="0"/>
              </a:spcAft>
              <a:buNone/>
            </a:pPr>
            <a:r>
              <a:rPr b="1" lang="en" sz="1400"/>
              <a:t>What made WeWork successful?</a:t>
            </a:r>
            <a:endParaRPr b="1" sz="1400"/>
          </a:p>
          <a:p>
            <a:pPr indent="-317500" lvl="0" marL="457200" rtl="0" algn="l">
              <a:spcBef>
                <a:spcPts val="1200"/>
              </a:spcBef>
              <a:spcAft>
                <a:spcPts val="0"/>
              </a:spcAft>
              <a:buSzPts val="1400"/>
              <a:buChar char="●"/>
            </a:pPr>
            <a:r>
              <a:rPr lang="en" sz="1400"/>
              <a:t>The idea of WeWork was to be surrounded by a group of like-minded individuals, spend more time at work and just have fun doing it.</a:t>
            </a:r>
            <a:endParaRPr sz="1400"/>
          </a:p>
          <a:p>
            <a:pPr indent="-317500" lvl="0" marL="457200" rtl="0" algn="l">
              <a:spcBef>
                <a:spcPts val="0"/>
              </a:spcBef>
              <a:spcAft>
                <a:spcPts val="0"/>
              </a:spcAft>
              <a:buSzPts val="1400"/>
              <a:buChar char="●"/>
            </a:pPr>
            <a:r>
              <a:rPr lang="en" sz="1400"/>
              <a:t>Although the idea of office subletting was not a new one, WeWork offered a new take on the idea. Their spaces were designed to be creative, collaborative, and aesthetically pleasing. Their rental terms were flexible with monthly terms available.</a:t>
            </a:r>
            <a:endParaRPr sz="1400"/>
          </a:p>
          <a:p>
            <a:pPr indent="0" lvl="0" marL="0" rtl="0" algn="l">
              <a:spcBef>
                <a:spcPts val="1200"/>
              </a:spcBef>
              <a:spcAft>
                <a:spcPts val="0"/>
              </a:spcAft>
              <a:buNone/>
            </a:pPr>
            <a:r>
              <a:rPr b="1" lang="en" sz="1400"/>
              <a:t>Limitations of WeWork</a:t>
            </a:r>
            <a:endParaRPr b="1" sz="1400"/>
          </a:p>
          <a:p>
            <a:pPr indent="-317500" lvl="0" marL="457200" rtl="0" algn="l">
              <a:spcBef>
                <a:spcPts val="1200"/>
              </a:spcBef>
              <a:spcAft>
                <a:spcPts val="0"/>
              </a:spcAft>
              <a:buSzPts val="1400"/>
              <a:buChar char="●"/>
            </a:pPr>
            <a:r>
              <a:rPr lang="en" sz="1400"/>
              <a:t>Unorthodox leadership: Neumann was impulsive and often made snap decisions.</a:t>
            </a:r>
            <a:endParaRPr sz="1400"/>
          </a:p>
          <a:p>
            <a:pPr indent="-317500" lvl="0" marL="457200" rtl="0" algn="l">
              <a:spcBef>
                <a:spcPts val="0"/>
              </a:spcBef>
              <a:spcAft>
                <a:spcPts val="0"/>
              </a:spcAft>
              <a:buSzPts val="1400"/>
              <a:buChar char="●"/>
            </a:pPr>
            <a:r>
              <a:rPr lang="en" sz="1400"/>
              <a:t>Poor expansion plan: Neumann’s growth-first, profits later approach culminated in a USD 1.9 billion loss in 2018 and a loss of over USD 2 billion in 2019 which is roughly USD 5.5 million per day for the entire year.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63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Challenges, Advantages and Disadvantages</a:t>
            </a:r>
            <a:endParaRPr b="1"/>
          </a:p>
        </p:txBody>
      </p:sp>
      <p:sp>
        <p:nvSpPr>
          <p:cNvPr id="205" name="Google Shape;205;p24"/>
          <p:cNvSpPr txBox="1"/>
          <p:nvPr>
            <p:ph idx="1" type="body"/>
          </p:nvPr>
        </p:nvSpPr>
        <p:spPr>
          <a:xfrm>
            <a:off x="1297500" y="1028150"/>
            <a:ext cx="2469000" cy="3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Challenges</a:t>
            </a:r>
            <a:endParaRPr b="1" sz="1400" u="sng"/>
          </a:p>
          <a:p>
            <a:pPr indent="-311150" lvl="0" marL="457200" rtl="0" algn="l">
              <a:spcBef>
                <a:spcPts val="1200"/>
              </a:spcBef>
              <a:spcAft>
                <a:spcPts val="0"/>
              </a:spcAft>
              <a:buSzPts val="1300"/>
              <a:buChar char="●"/>
            </a:pPr>
            <a:r>
              <a:rPr lang="en"/>
              <a:t>Aggressive expansion, lower occupancy rate, charging basic rates for its deluxe properties, high lease costs, high operation or variable costs</a:t>
            </a:r>
            <a:endParaRPr/>
          </a:p>
          <a:p>
            <a:pPr indent="-311150" lvl="0" marL="457200" rtl="0" algn="l">
              <a:spcBef>
                <a:spcPts val="0"/>
              </a:spcBef>
              <a:spcAft>
                <a:spcPts val="0"/>
              </a:spcAft>
              <a:buSzPts val="1300"/>
              <a:buChar char="●"/>
            </a:pPr>
            <a:r>
              <a:rPr lang="en"/>
              <a:t>Remote work</a:t>
            </a:r>
            <a:endParaRPr/>
          </a:p>
          <a:p>
            <a:pPr indent="-311150" lvl="0" marL="457200" rtl="0" algn="l">
              <a:spcBef>
                <a:spcPts val="0"/>
              </a:spcBef>
              <a:spcAft>
                <a:spcPts val="0"/>
              </a:spcAft>
              <a:buSzPts val="1300"/>
              <a:buChar char="●"/>
            </a:pPr>
            <a:r>
              <a:rPr lang="en"/>
              <a:t>Non-Scalable business model</a:t>
            </a:r>
            <a:endParaRPr/>
          </a:p>
          <a:p>
            <a:pPr indent="-311150" lvl="0" marL="457200" rtl="0" algn="l">
              <a:spcBef>
                <a:spcPts val="0"/>
              </a:spcBef>
              <a:spcAft>
                <a:spcPts val="0"/>
              </a:spcAft>
              <a:buSzPts val="1300"/>
              <a:buChar char="●"/>
            </a:pPr>
            <a:r>
              <a:rPr lang="en"/>
              <a:t>WeWork is focusing unilaterally on increasing its occupancy rate &amp; users</a:t>
            </a:r>
            <a:endParaRPr/>
          </a:p>
        </p:txBody>
      </p:sp>
      <p:sp>
        <p:nvSpPr>
          <p:cNvPr id="206" name="Google Shape;206;p24"/>
          <p:cNvSpPr txBox="1"/>
          <p:nvPr>
            <p:ph idx="1" type="body"/>
          </p:nvPr>
        </p:nvSpPr>
        <p:spPr>
          <a:xfrm>
            <a:off x="3959100" y="1028150"/>
            <a:ext cx="2337900" cy="39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t>Advantages</a:t>
            </a:r>
            <a:endParaRPr b="1" sz="1400" u="sng"/>
          </a:p>
          <a:p>
            <a:pPr indent="-311150" lvl="0" marL="457200" rtl="0" algn="l">
              <a:spcBef>
                <a:spcPts val="1200"/>
              </a:spcBef>
              <a:spcAft>
                <a:spcPts val="0"/>
              </a:spcAft>
              <a:buSzPts val="1300"/>
              <a:buChar char="●"/>
            </a:pPr>
            <a:r>
              <a:rPr lang="en"/>
              <a:t>User Experience</a:t>
            </a:r>
            <a:endParaRPr/>
          </a:p>
          <a:p>
            <a:pPr indent="-311150" lvl="0" marL="457200" rtl="0" algn="l">
              <a:spcBef>
                <a:spcPts val="0"/>
              </a:spcBef>
              <a:spcAft>
                <a:spcPts val="0"/>
              </a:spcAft>
              <a:buSzPts val="1300"/>
              <a:buChar char="●"/>
            </a:pPr>
            <a:r>
              <a:rPr lang="en"/>
              <a:t>Low Price with High Flexibility</a:t>
            </a:r>
            <a:endParaRPr/>
          </a:p>
          <a:p>
            <a:pPr indent="-311150" lvl="0" marL="457200" rtl="0" algn="l">
              <a:spcBef>
                <a:spcPts val="0"/>
              </a:spcBef>
              <a:spcAft>
                <a:spcPts val="0"/>
              </a:spcAft>
              <a:buSzPts val="1300"/>
              <a:buChar char="●"/>
            </a:pPr>
            <a:r>
              <a:rPr lang="en"/>
              <a:t>Workspace With Great Location and Full Amenities</a:t>
            </a:r>
            <a:endParaRPr/>
          </a:p>
          <a:p>
            <a:pPr indent="-311150" lvl="0" marL="457200" rtl="0" algn="l">
              <a:spcBef>
                <a:spcPts val="0"/>
              </a:spcBef>
              <a:spcAft>
                <a:spcPts val="0"/>
              </a:spcAft>
              <a:buSzPts val="1300"/>
              <a:buFont typeface="Arial"/>
              <a:buChar char="●"/>
            </a:pPr>
            <a:r>
              <a:rPr lang="en"/>
              <a:t>Connect To </a:t>
            </a:r>
            <a:r>
              <a:rPr b="1" lang="en"/>
              <a:t>a</a:t>
            </a:r>
            <a:r>
              <a:rPr lang="en"/>
              <a:t> Community That Helps Your Business Grow</a:t>
            </a:r>
            <a:endParaRPr/>
          </a:p>
        </p:txBody>
      </p:sp>
      <p:sp>
        <p:nvSpPr>
          <p:cNvPr id="207" name="Google Shape;207;p24"/>
          <p:cNvSpPr txBox="1"/>
          <p:nvPr>
            <p:ph idx="1" type="body"/>
          </p:nvPr>
        </p:nvSpPr>
        <p:spPr>
          <a:xfrm>
            <a:off x="6489600" y="1028150"/>
            <a:ext cx="2337900" cy="39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t>Disadvantages</a:t>
            </a:r>
            <a:endParaRPr b="1" sz="1400" u="sng"/>
          </a:p>
          <a:p>
            <a:pPr indent="-311150" lvl="0" marL="457200" rtl="0" algn="l">
              <a:spcBef>
                <a:spcPts val="1200"/>
              </a:spcBef>
              <a:spcAft>
                <a:spcPts val="0"/>
              </a:spcAft>
              <a:buSzPts val="1300"/>
              <a:buChar char="●"/>
            </a:pPr>
            <a:r>
              <a:rPr lang="en"/>
              <a:t>Privacy</a:t>
            </a:r>
            <a:endParaRPr/>
          </a:p>
          <a:p>
            <a:pPr indent="-311150" lvl="0" marL="457200" rtl="0" algn="l">
              <a:spcBef>
                <a:spcPts val="0"/>
              </a:spcBef>
              <a:spcAft>
                <a:spcPts val="0"/>
              </a:spcAft>
              <a:buSzPts val="1300"/>
              <a:buChar char="●"/>
            </a:pPr>
            <a:r>
              <a:rPr lang="en"/>
              <a:t>Limited growth</a:t>
            </a:r>
            <a:endParaRPr/>
          </a:p>
          <a:p>
            <a:pPr indent="-311150" lvl="0" marL="457200" rtl="0" algn="l">
              <a:spcBef>
                <a:spcPts val="0"/>
              </a:spcBef>
              <a:spcAft>
                <a:spcPts val="0"/>
              </a:spcAft>
              <a:buSzPts val="1300"/>
              <a:buChar char="●"/>
            </a:pPr>
            <a:r>
              <a:rPr lang="en"/>
              <a:t>Not ready for Prime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6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Downfall</a:t>
            </a:r>
            <a:endParaRPr b="1"/>
          </a:p>
        </p:txBody>
      </p:sp>
      <p:sp>
        <p:nvSpPr>
          <p:cNvPr id="213" name="Google Shape;213;p25"/>
          <p:cNvSpPr txBox="1"/>
          <p:nvPr>
            <p:ph idx="1" type="body"/>
          </p:nvPr>
        </p:nvSpPr>
        <p:spPr>
          <a:xfrm>
            <a:off x="1297500" y="1035750"/>
            <a:ext cx="3610500" cy="340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Leadership and organizational culture</a:t>
            </a:r>
            <a:endParaRPr sz="1400"/>
          </a:p>
          <a:p>
            <a:pPr indent="-317500" lvl="0" marL="457200" rtl="0" algn="l">
              <a:spcBef>
                <a:spcPts val="0"/>
              </a:spcBef>
              <a:spcAft>
                <a:spcPts val="0"/>
              </a:spcAft>
              <a:buSzPts val="1400"/>
              <a:buChar char="●"/>
            </a:pPr>
            <a:r>
              <a:rPr lang="en" sz="1400"/>
              <a:t>Neumann’s excesses and idiosyncrasies</a:t>
            </a:r>
            <a:endParaRPr sz="1400"/>
          </a:p>
          <a:p>
            <a:pPr indent="-317500" lvl="0" marL="457200" rtl="0" algn="l">
              <a:spcBef>
                <a:spcPts val="0"/>
              </a:spcBef>
              <a:spcAft>
                <a:spcPts val="0"/>
              </a:spcAft>
              <a:buSzPts val="1400"/>
              <a:buChar char="●"/>
            </a:pPr>
            <a:r>
              <a:rPr lang="en" sz="1400"/>
              <a:t>Loss of trust after the IPO</a:t>
            </a:r>
            <a:endParaRPr sz="1400"/>
          </a:p>
          <a:p>
            <a:pPr indent="-317500" lvl="0" marL="457200" rtl="0" algn="l">
              <a:spcBef>
                <a:spcPts val="0"/>
              </a:spcBef>
              <a:spcAft>
                <a:spcPts val="0"/>
              </a:spcAft>
              <a:buSzPts val="1400"/>
              <a:buChar char="●"/>
            </a:pPr>
            <a:r>
              <a:rPr lang="en" sz="1400"/>
              <a:t>Growth-first, Profits-later approach(Poor expansion planning)</a:t>
            </a:r>
            <a:endParaRPr sz="1400"/>
          </a:p>
          <a:p>
            <a:pPr indent="-317500" lvl="0" marL="457200" rtl="0" algn="l">
              <a:spcBef>
                <a:spcPts val="0"/>
              </a:spcBef>
              <a:spcAft>
                <a:spcPts val="0"/>
              </a:spcAft>
              <a:buSzPts val="1400"/>
              <a:buChar char="●"/>
            </a:pPr>
            <a:r>
              <a:rPr lang="en" sz="1400"/>
              <a:t>Pandemic </a:t>
            </a:r>
            <a:endParaRPr sz="1400"/>
          </a:p>
          <a:p>
            <a:pPr indent="-317500" lvl="0" marL="457200" rtl="0" algn="l">
              <a:spcBef>
                <a:spcPts val="0"/>
              </a:spcBef>
              <a:spcAft>
                <a:spcPts val="0"/>
              </a:spcAft>
              <a:buSzPts val="1400"/>
              <a:buChar char="●"/>
            </a:pPr>
            <a:r>
              <a:rPr lang="en" sz="1400"/>
              <a:t>Company’s expensive, unprofitable business model, as well as unethical and questionable behavior by CEO Neumann, are the main reasons  for the brand’s failure</a:t>
            </a:r>
            <a:endParaRPr sz="1400"/>
          </a:p>
          <a:p>
            <a:pPr indent="0" lvl="0" marL="457200" rtl="0" algn="l">
              <a:spcBef>
                <a:spcPts val="0"/>
              </a:spcBef>
              <a:spcAft>
                <a:spcPts val="1200"/>
              </a:spcAft>
              <a:buNone/>
            </a:pPr>
            <a:r>
              <a:t/>
            </a:r>
            <a:endParaRPr sz="1400"/>
          </a:p>
        </p:txBody>
      </p:sp>
      <p:pic>
        <p:nvPicPr>
          <p:cNvPr id="214" name="Google Shape;214;p25"/>
          <p:cNvPicPr preferRelativeResize="0"/>
          <p:nvPr/>
        </p:nvPicPr>
        <p:blipFill>
          <a:blip r:embed="rId3">
            <a:alphaModFix/>
          </a:blip>
          <a:stretch>
            <a:fillRect/>
          </a:stretch>
        </p:blipFill>
        <p:spPr>
          <a:xfrm>
            <a:off x="5060400" y="1035750"/>
            <a:ext cx="3931200" cy="3401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97500" y="393750"/>
            <a:ext cx="7038900" cy="6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Future Projection</a:t>
            </a:r>
            <a:endParaRPr b="1"/>
          </a:p>
        </p:txBody>
      </p:sp>
      <p:sp>
        <p:nvSpPr>
          <p:cNvPr id="220" name="Google Shape;220;p26"/>
          <p:cNvSpPr txBox="1"/>
          <p:nvPr>
            <p:ph idx="1" type="body"/>
          </p:nvPr>
        </p:nvSpPr>
        <p:spPr>
          <a:xfrm>
            <a:off x="1297500" y="1047450"/>
            <a:ext cx="7038900" cy="3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Short Term:</a:t>
            </a:r>
            <a:endParaRPr b="1" sz="1400" u="sng"/>
          </a:p>
          <a:p>
            <a:pPr indent="-317500" lvl="0" marL="457200" rtl="0" algn="l">
              <a:spcBef>
                <a:spcPts val="1200"/>
              </a:spcBef>
              <a:spcAft>
                <a:spcPts val="0"/>
              </a:spcAft>
              <a:buClr>
                <a:schemeClr val="lt1"/>
              </a:buClr>
              <a:buSzPts val="1400"/>
              <a:buFont typeface="Lato"/>
              <a:buChar char="●"/>
            </a:pPr>
            <a:r>
              <a:rPr lang="en" sz="1400"/>
              <a:t>Earn the right to be the partner of choice : WeWork will demonstrate its value proposition to all of its partners across the entire ecosystem</a:t>
            </a:r>
            <a:endParaRPr sz="1400"/>
          </a:p>
          <a:p>
            <a:pPr indent="-317500" lvl="0" marL="457200" rtl="0" algn="l">
              <a:spcBef>
                <a:spcPts val="0"/>
              </a:spcBef>
              <a:spcAft>
                <a:spcPts val="0"/>
              </a:spcAft>
              <a:buClr>
                <a:schemeClr val="lt1"/>
              </a:buClr>
              <a:buSzPts val="1400"/>
              <a:buFont typeface="Lato"/>
              <a:buChar char="●"/>
            </a:pPr>
            <a:r>
              <a:rPr lang="en" sz="1400"/>
              <a:t>Change in organizational culture</a:t>
            </a:r>
            <a:endParaRPr sz="1400"/>
          </a:p>
          <a:p>
            <a:pPr indent="-317500" lvl="0" marL="457200" rtl="0" algn="l">
              <a:spcBef>
                <a:spcPts val="0"/>
              </a:spcBef>
              <a:spcAft>
                <a:spcPts val="0"/>
              </a:spcAft>
              <a:buClr>
                <a:schemeClr val="lt1"/>
              </a:buClr>
              <a:buSzPts val="1400"/>
              <a:buFont typeface="Lato"/>
              <a:buChar char="●"/>
            </a:pPr>
            <a:r>
              <a:rPr lang="en" sz="1400"/>
              <a:t>Deliver an amazing member and employee experience: WeWork should prioritize and invest in the member experience to deliver an even more collaborative, creative, and productive work environment.</a:t>
            </a:r>
            <a:endParaRPr sz="1400"/>
          </a:p>
          <a:p>
            <a:pPr indent="0" lvl="0" marL="0" rtl="0" algn="l">
              <a:spcBef>
                <a:spcPts val="1200"/>
              </a:spcBef>
              <a:spcAft>
                <a:spcPts val="0"/>
              </a:spcAft>
              <a:buNone/>
            </a:pPr>
            <a:r>
              <a:rPr b="1" lang="en" sz="1400" u="sng"/>
              <a:t>Long Term:</a:t>
            </a:r>
            <a:endParaRPr b="1" sz="1400" u="sng"/>
          </a:p>
          <a:p>
            <a:pPr indent="-317500" lvl="0" marL="457200" rtl="0" algn="l">
              <a:spcBef>
                <a:spcPts val="1200"/>
              </a:spcBef>
              <a:spcAft>
                <a:spcPts val="0"/>
              </a:spcAft>
              <a:buClr>
                <a:schemeClr val="lt1"/>
              </a:buClr>
              <a:buSzPts val="1400"/>
              <a:buFont typeface="Lato"/>
              <a:buChar char="●"/>
            </a:pPr>
            <a:r>
              <a:rPr lang="en" sz="1400"/>
              <a:t>Grow and expand geographically in a smart and profitable way</a:t>
            </a:r>
            <a:endParaRPr sz="1400"/>
          </a:p>
          <a:p>
            <a:pPr indent="-317500" lvl="0" marL="457200" rtl="0" algn="l">
              <a:spcBef>
                <a:spcPts val="0"/>
              </a:spcBef>
              <a:spcAft>
                <a:spcPts val="0"/>
              </a:spcAft>
              <a:buClr>
                <a:schemeClr val="lt1"/>
              </a:buClr>
              <a:buSzPts val="1400"/>
              <a:buFont typeface="Lato"/>
              <a:buChar char="●"/>
            </a:pPr>
            <a:r>
              <a:rPr lang="en" sz="1400"/>
              <a:t>Operate with an ownership mentality</a:t>
            </a:r>
            <a:endParaRPr sz="1400"/>
          </a:p>
          <a:p>
            <a:pPr indent="-317500" lvl="0" marL="457200" rtl="0" algn="l">
              <a:spcBef>
                <a:spcPts val="0"/>
              </a:spcBef>
              <a:spcAft>
                <a:spcPts val="0"/>
              </a:spcAft>
              <a:buClr>
                <a:schemeClr val="lt1"/>
              </a:buClr>
              <a:buSzPts val="1400"/>
              <a:buFont typeface="Roboto"/>
              <a:buChar char="●"/>
            </a:pPr>
            <a:r>
              <a:rPr lang="en" sz="1400"/>
              <a:t>Execute the core business brilliantly, building by building: Current building economics in key locations coupled with a disciplined cost approach demonstrate the company’s ability to operate profitably over time. </a:t>
            </a:r>
            <a:endParaRPr sz="14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226" name="Google Shape;226;p27"/>
          <p:cNvSpPr txBox="1"/>
          <p:nvPr>
            <p:ph idx="1" type="body"/>
          </p:nvPr>
        </p:nvSpPr>
        <p:spPr>
          <a:xfrm>
            <a:off x="1297500" y="996800"/>
            <a:ext cx="7038900" cy="368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Should it have been given a valuation closer to that of a real estate company, or was it appropriate to give it the tech company valuation(s) that it was given before the attempted IPO?</a:t>
            </a:r>
            <a:endParaRPr/>
          </a:p>
          <a:p>
            <a:pPr indent="-311150" lvl="0" marL="457200" rtl="0" algn="l">
              <a:spcBef>
                <a:spcPts val="0"/>
              </a:spcBef>
              <a:spcAft>
                <a:spcPts val="0"/>
              </a:spcAft>
              <a:buSzPts val="1300"/>
              <a:buAutoNum type="arabicPeriod"/>
            </a:pPr>
            <a:r>
              <a:rPr lang="en"/>
              <a:t>Are there ways to mitigate this risk while still adhering to the basic business model? If you were starting up a company like WeWork, how would you set things up? </a:t>
            </a:r>
            <a:endParaRPr/>
          </a:p>
          <a:p>
            <a:pPr indent="-311150" lvl="0" marL="457200" rtl="0" algn="l">
              <a:spcBef>
                <a:spcPts val="0"/>
              </a:spcBef>
              <a:spcAft>
                <a:spcPts val="0"/>
              </a:spcAft>
              <a:buSzPts val="1300"/>
              <a:buAutoNum type="arabicPeriod"/>
            </a:pPr>
            <a:r>
              <a:rPr lang="en"/>
              <a:t>How would you define a conflict of interest? What is it that makes a conflict of interest, such as Neumann’s, ethically suspect? </a:t>
            </a:r>
            <a:endParaRPr/>
          </a:p>
          <a:p>
            <a:pPr indent="-311150" lvl="0" marL="457200" rtl="0" algn="l">
              <a:spcBef>
                <a:spcPts val="0"/>
              </a:spcBef>
              <a:spcAft>
                <a:spcPts val="0"/>
              </a:spcAft>
              <a:buSzPts val="1300"/>
              <a:buAutoNum type="arabicPeriod"/>
            </a:pPr>
            <a:r>
              <a:rPr lang="en"/>
              <a:t>Growth first, Profits later? Would you describe this as an overreaction to the excesses of the We Company, or is it more of a recognition that profit should always be the primary focus? Would it have been better if Uber, for example, had been forced to focus on profitability before going public?</a:t>
            </a:r>
            <a:endParaRPr/>
          </a:p>
          <a:p>
            <a:pPr indent="-311150" lvl="0" marL="457200" rtl="0" algn="l">
              <a:spcBef>
                <a:spcPts val="0"/>
              </a:spcBef>
              <a:spcAft>
                <a:spcPts val="0"/>
              </a:spcAft>
              <a:buSzPts val="1300"/>
              <a:buAutoNum type="arabicPeriod"/>
            </a:pPr>
            <a:r>
              <a:rPr lang="en"/>
              <a:t> Hustle Culture? Is it accurate to identify the millennial generation as the source of these trends? What might be some other economic and societal factors that contributed to the excesses of the We Company?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60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Introduction</a:t>
            </a:r>
            <a:endParaRPr b="1"/>
          </a:p>
        </p:txBody>
      </p:sp>
      <p:sp>
        <p:nvSpPr>
          <p:cNvPr id="140" name="Google Shape;140;p14"/>
          <p:cNvSpPr txBox="1"/>
          <p:nvPr>
            <p:ph idx="1" type="body"/>
          </p:nvPr>
        </p:nvSpPr>
        <p:spPr>
          <a:xfrm>
            <a:off x="1297500" y="1567550"/>
            <a:ext cx="7038900" cy="3212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WeWork is an American real estate rental company</a:t>
            </a:r>
            <a:endParaRPr sz="1400"/>
          </a:p>
          <a:p>
            <a:pPr indent="-317500" lvl="0" marL="457200" rtl="0" algn="l">
              <a:spcBef>
                <a:spcPts val="0"/>
              </a:spcBef>
              <a:spcAft>
                <a:spcPts val="0"/>
              </a:spcAft>
              <a:buSzPts val="1400"/>
              <a:buChar char="●"/>
            </a:pPr>
            <a:r>
              <a:rPr lang="en" sz="1400"/>
              <a:t>Offers shared co-working space to independent contractors, startups, small and medium businesses, major or small gatherings, and emerging digital companies.</a:t>
            </a:r>
            <a:endParaRPr sz="1400"/>
          </a:p>
          <a:p>
            <a:pPr indent="-317500" lvl="0" marL="457200" rtl="0" algn="l">
              <a:spcBef>
                <a:spcPts val="0"/>
              </a:spcBef>
              <a:spcAft>
                <a:spcPts val="0"/>
              </a:spcAft>
              <a:buSzPts val="1400"/>
              <a:buChar char="●"/>
            </a:pPr>
            <a:r>
              <a:rPr lang="en" sz="1400"/>
              <a:t>The company’s head office is situated in New York City, New York, USA. It also has  many initiatives like; WeGrow, Rise by We, WeLive, WeWork, WeWork Labs.</a:t>
            </a:r>
            <a:endParaRPr sz="1400"/>
          </a:p>
          <a:p>
            <a:pPr indent="-317500" lvl="0" marL="457200" rtl="0" algn="l">
              <a:spcBef>
                <a:spcPts val="0"/>
              </a:spcBef>
              <a:spcAft>
                <a:spcPts val="0"/>
              </a:spcAft>
              <a:buSzPts val="1400"/>
              <a:buChar char="●"/>
            </a:pPr>
            <a:r>
              <a:rPr lang="en" sz="1400"/>
              <a:t>Only after ten years did the company reach foothold in 37 nations, and by the end of 2019 it had 848 shared workplaces globally.</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b="1" lang="en" sz="1400"/>
              <a:t>Adam Neumann - Former CEO (2019)</a:t>
            </a:r>
            <a:endParaRPr b="1" sz="1400"/>
          </a:p>
          <a:p>
            <a:pPr indent="0" lvl="0" marL="0" rtl="0" algn="l">
              <a:spcBef>
                <a:spcPts val="1200"/>
              </a:spcBef>
              <a:spcAft>
                <a:spcPts val="0"/>
              </a:spcAft>
              <a:buNone/>
            </a:pPr>
            <a:r>
              <a:rPr b="1" lang="en" sz="1400">
                <a:uFill>
                  <a:noFill/>
                </a:uFill>
                <a:hlinkClick r:id="rId3"/>
              </a:rPr>
              <a:t>Sandeep Lakhmi Mathrani</a:t>
            </a:r>
            <a:r>
              <a:rPr b="1" lang="en" sz="1400"/>
              <a:t> - Current CEO</a:t>
            </a:r>
            <a:endParaRPr b="1" sz="1400"/>
          </a:p>
          <a:p>
            <a:pPr indent="0" lvl="0" marL="0" rtl="0" algn="l">
              <a:spcBef>
                <a:spcPts val="1200"/>
              </a:spcBef>
              <a:spcAft>
                <a:spcPts val="1200"/>
              </a:spcAft>
              <a:buNone/>
            </a:pPr>
            <a:r>
              <a:t/>
            </a:r>
            <a:endParaRPr b="1" sz="1200">
              <a:solidFill>
                <a:srgbClr val="BDC1C6"/>
              </a:solidFill>
              <a:highlight>
                <a:srgbClr val="202124"/>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58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SWOT Analysis</a:t>
            </a:r>
            <a:endParaRPr b="1"/>
          </a:p>
        </p:txBody>
      </p:sp>
      <p:pic>
        <p:nvPicPr>
          <p:cNvPr id="146" name="Google Shape;146;p15"/>
          <p:cNvPicPr preferRelativeResize="0"/>
          <p:nvPr/>
        </p:nvPicPr>
        <p:blipFill rotWithShape="1">
          <a:blip r:embed="rId3">
            <a:alphaModFix/>
          </a:blip>
          <a:srcRect b="26684" l="40013" r="10817" t="26980"/>
          <a:stretch/>
        </p:blipFill>
        <p:spPr>
          <a:xfrm>
            <a:off x="1793250" y="976900"/>
            <a:ext cx="6047401" cy="3892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Products and Strategies</a:t>
            </a:r>
            <a:endParaRPr b="1"/>
          </a:p>
        </p:txBody>
      </p:sp>
      <p:sp>
        <p:nvSpPr>
          <p:cNvPr id="152" name="Google Shape;152;p16"/>
          <p:cNvSpPr txBox="1"/>
          <p:nvPr>
            <p:ph idx="1" type="body"/>
          </p:nvPr>
        </p:nvSpPr>
        <p:spPr>
          <a:xfrm>
            <a:off x="1297500" y="1190925"/>
            <a:ext cx="7038900" cy="9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WeWork offers private desks, private </a:t>
            </a:r>
            <a:r>
              <a:rPr lang="en" sz="1400"/>
              <a:t>offices, office suits, full floor offices, work on demand, all access, etc</a:t>
            </a:r>
            <a:endParaRPr sz="1400"/>
          </a:p>
          <a:p>
            <a:pPr indent="0" lvl="0" marL="0" rtl="0" algn="l">
              <a:spcBef>
                <a:spcPts val="1200"/>
              </a:spcBef>
              <a:spcAft>
                <a:spcPts val="1200"/>
              </a:spcAft>
              <a:buNone/>
            </a:pPr>
            <a:r>
              <a:t/>
            </a:r>
            <a:endParaRPr/>
          </a:p>
        </p:txBody>
      </p:sp>
      <p:pic>
        <p:nvPicPr>
          <p:cNvPr id="153" name="Google Shape;153;p16"/>
          <p:cNvPicPr preferRelativeResize="0"/>
          <p:nvPr/>
        </p:nvPicPr>
        <p:blipFill>
          <a:blip r:embed="rId3">
            <a:alphaModFix/>
          </a:blip>
          <a:stretch>
            <a:fillRect/>
          </a:stretch>
        </p:blipFill>
        <p:spPr>
          <a:xfrm>
            <a:off x="565038" y="1875475"/>
            <a:ext cx="8013924" cy="2912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Human Resource Management </a:t>
            </a:r>
            <a:endParaRPr b="1"/>
          </a:p>
        </p:txBody>
      </p:sp>
      <p:sp>
        <p:nvSpPr>
          <p:cNvPr id="159" name="Google Shape;159;p17"/>
          <p:cNvSpPr txBox="1"/>
          <p:nvPr>
            <p:ph idx="1" type="body"/>
          </p:nvPr>
        </p:nvSpPr>
        <p:spPr>
          <a:xfrm>
            <a:off x="1297500" y="1104425"/>
            <a:ext cx="3575400" cy="33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 CEO - Adam Neumann (2010-19)</a:t>
            </a:r>
            <a:endParaRPr b="1"/>
          </a:p>
          <a:p>
            <a:pPr indent="-311150" lvl="0" marL="457200" rtl="0" algn="l">
              <a:spcBef>
                <a:spcPts val="1200"/>
              </a:spcBef>
              <a:spcAft>
                <a:spcPts val="0"/>
              </a:spcAft>
              <a:buSzPts val="1300"/>
              <a:buChar char="●"/>
            </a:pPr>
            <a:r>
              <a:rPr lang="en"/>
              <a:t>Unconventional leadership style</a:t>
            </a:r>
            <a:endParaRPr/>
          </a:p>
          <a:p>
            <a:pPr indent="-311150" lvl="0" marL="457200" rtl="0" algn="l">
              <a:spcBef>
                <a:spcPts val="0"/>
              </a:spcBef>
              <a:spcAft>
                <a:spcPts val="0"/>
              </a:spcAft>
              <a:buSzPts val="1300"/>
              <a:buChar char="●"/>
            </a:pPr>
            <a:r>
              <a:rPr lang="en"/>
              <a:t>Impulsive decisions</a:t>
            </a:r>
            <a:endParaRPr/>
          </a:p>
          <a:p>
            <a:pPr indent="-311150" lvl="0" marL="457200" rtl="0" algn="l">
              <a:spcBef>
                <a:spcPts val="0"/>
              </a:spcBef>
              <a:spcAft>
                <a:spcPts val="0"/>
              </a:spcAft>
              <a:buSzPts val="1300"/>
              <a:buChar char="●"/>
            </a:pPr>
            <a:r>
              <a:rPr lang="en"/>
              <a:t>Conflict of interests</a:t>
            </a:r>
            <a:endParaRPr/>
          </a:p>
          <a:p>
            <a:pPr indent="-311150" lvl="0" marL="457200" rtl="0" algn="l">
              <a:spcBef>
                <a:spcPts val="0"/>
              </a:spcBef>
              <a:spcAft>
                <a:spcPts val="0"/>
              </a:spcAft>
              <a:buSzPts val="1300"/>
              <a:buChar char="●"/>
            </a:pPr>
            <a:r>
              <a:rPr lang="en"/>
              <a:t>Charismatic individual - ambitious and idealistic</a:t>
            </a:r>
            <a:endParaRPr/>
          </a:p>
          <a:p>
            <a:pPr indent="0" lvl="0" marL="0" rtl="0" algn="l">
              <a:spcBef>
                <a:spcPts val="1200"/>
              </a:spcBef>
              <a:spcAft>
                <a:spcPts val="0"/>
              </a:spcAft>
              <a:buNone/>
            </a:pPr>
            <a:r>
              <a:rPr b="1" lang="en"/>
              <a:t>Employees</a:t>
            </a:r>
            <a:endParaRPr/>
          </a:p>
          <a:p>
            <a:pPr indent="-311150" lvl="0" marL="457200" rtl="0" algn="l">
              <a:spcBef>
                <a:spcPts val="1200"/>
              </a:spcBef>
              <a:spcAft>
                <a:spcPts val="0"/>
              </a:spcAft>
              <a:buSzPts val="1300"/>
              <a:buChar char="●"/>
            </a:pPr>
            <a:r>
              <a:rPr lang="en"/>
              <a:t>Summer camp - corporate retreat</a:t>
            </a:r>
            <a:endParaRPr/>
          </a:p>
          <a:p>
            <a:pPr indent="-311150" lvl="0" marL="457200" rtl="0" algn="l">
              <a:spcBef>
                <a:spcPts val="0"/>
              </a:spcBef>
              <a:spcAft>
                <a:spcPts val="0"/>
              </a:spcAft>
              <a:buSzPts val="1300"/>
              <a:buChar char="●"/>
            </a:pPr>
            <a:r>
              <a:rPr lang="en"/>
              <a:t>14,000 employees in 2019 to 5,600 employees in 2020 (60% workforce cut)</a:t>
            </a:r>
            <a:endParaRPr b="1"/>
          </a:p>
          <a:p>
            <a:pPr indent="-311150" lvl="0" marL="457200" rtl="0" algn="l">
              <a:spcBef>
                <a:spcPts val="0"/>
              </a:spcBef>
              <a:spcAft>
                <a:spcPts val="0"/>
              </a:spcAft>
              <a:buSzPts val="1300"/>
              <a:buChar char="●"/>
            </a:pPr>
            <a:r>
              <a:rPr lang="en"/>
              <a:t>Dec 2021 - 4,400 employees </a:t>
            </a:r>
            <a:endParaRPr/>
          </a:p>
        </p:txBody>
      </p:sp>
      <p:pic>
        <p:nvPicPr>
          <p:cNvPr id="160" name="Google Shape;160;p17"/>
          <p:cNvPicPr preferRelativeResize="0"/>
          <p:nvPr/>
        </p:nvPicPr>
        <p:blipFill>
          <a:blip r:embed="rId3">
            <a:alphaModFix/>
          </a:blip>
          <a:stretch>
            <a:fillRect/>
          </a:stretch>
        </p:blipFill>
        <p:spPr>
          <a:xfrm>
            <a:off x="5190075" y="1104425"/>
            <a:ext cx="3530850" cy="337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Human Resource Management </a:t>
            </a:r>
            <a:endParaRPr b="1"/>
          </a:p>
          <a:p>
            <a:pPr indent="0" lvl="0" marL="0" rtl="0" algn="l">
              <a:spcBef>
                <a:spcPts val="0"/>
              </a:spcBef>
              <a:spcAft>
                <a:spcPts val="0"/>
              </a:spcAft>
              <a:buNone/>
            </a:pPr>
            <a:r>
              <a:t/>
            </a:r>
            <a:endParaRPr/>
          </a:p>
        </p:txBody>
      </p:sp>
      <p:sp>
        <p:nvSpPr>
          <p:cNvPr id="166" name="Google Shape;166;p18"/>
          <p:cNvSpPr txBox="1"/>
          <p:nvPr>
            <p:ph idx="1" type="body"/>
          </p:nvPr>
        </p:nvSpPr>
        <p:spPr>
          <a:xfrm>
            <a:off x="1297500" y="1056600"/>
            <a:ext cx="4135200" cy="34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Management</a:t>
            </a:r>
            <a:endParaRPr/>
          </a:p>
          <a:p>
            <a:pPr indent="-311150" lvl="0" marL="457200" rtl="0" algn="l">
              <a:spcBef>
                <a:spcPts val="1200"/>
              </a:spcBef>
              <a:spcAft>
                <a:spcPts val="0"/>
              </a:spcAft>
              <a:buSzPts val="1300"/>
              <a:buChar char="●"/>
            </a:pPr>
            <a:r>
              <a:rPr lang="en"/>
              <a:t>2019 - Rebekah Neumann - </a:t>
            </a:r>
            <a:r>
              <a:rPr lang="en"/>
              <a:t>Chief</a:t>
            </a:r>
            <a:r>
              <a:rPr lang="en"/>
              <a:t> Brand Officer &amp; Head of Private school</a:t>
            </a:r>
            <a:endParaRPr/>
          </a:p>
          <a:p>
            <a:pPr indent="-311150" lvl="0" marL="457200" rtl="0" algn="l">
              <a:spcBef>
                <a:spcPts val="0"/>
              </a:spcBef>
              <a:spcAft>
                <a:spcPts val="0"/>
              </a:spcAft>
              <a:buSzPts val="1300"/>
              <a:buChar char="●"/>
            </a:pPr>
            <a:r>
              <a:rPr lang="en"/>
              <a:t>Current CEO - Sandeep Mathrani</a:t>
            </a:r>
            <a:endParaRPr/>
          </a:p>
          <a:p>
            <a:pPr indent="-311150" lvl="0" marL="457200" rtl="0" algn="l">
              <a:spcBef>
                <a:spcPts val="0"/>
              </a:spcBef>
              <a:spcAft>
                <a:spcPts val="0"/>
              </a:spcAft>
              <a:buSzPts val="1300"/>
              <a:buChar char="●"/>
            </a:pPr>
            <a:r>
              <a:rPr lang="en"/>
              <a:t>Feb 2020 after the collapse of the IPO and exit of Adam Neumann</a:t>
            </a:r>
            <a:endParaRPr/>
          </a:p>
          <a:p>
            <a:pPr indent="-311150" lvl="0" marL="457200" rtl="0" algn="l">
              <a:spcBef>
                <a:spcPts val="0"/>
              </a:spcBef>
              <a:spcAft>
                <a:spcPts val="0"/>
              </a:spcAft>
              <a:buSzPts val="1300"/>
              <a:buChar char="●"/>
            </a:pPr>
            <a:r>
              <a:rPr lang="en"/>
              <a:t>Indian American Origin</a:t>
            </a:r>
            <a:endParaRPr/>
          </a:p>
          <a:p>
            <a:pPr indent="-311150" lvl="0" marL="457200" rtl="0" algn="l">
              <a:spcBef>
                <a:spcPts val="0"/>
              </a:spcBef>
              <a:spcAft>
                <a:spcPts val="0"/>
              </a:spcAft>
              <a:buSzPts val="1300"/>
              <a:buChar char="●"/>
            </a:pPr>
            <a:r>
              <a:rPr lang="en"/>
              <a:t>Real estate executive</a:t>
            </a:r>
            <a:endParaRPr/>
          </a:p>
          <a:p>
            <a:pPr indent="0" lvl="0" marL="457200" rtl="0" algn="l">
              <a:spcBef>
                <a:spcPts val="1200"/>
              </a:spcBef>
              <a:spcAft>
                <a:spcPts val="1200"/>
              </a:spcAft>
              <a:buNone/>
            </a:pPr>
            <a:r>
              <a:t/>
            </a:r>
            <a:endParaRPr b="1"/>
          </a:p>
        </p:txBody>
      </p:sp>
      <p:pic>
        <p:nvPicPr>
          <p:cNvPr id="167" name="Google Shape;167;p18"/>
          <p:cNvPicPr preferRelativeResize="0"/>
          <p:nvPr/>
        </p:nvPicPr>
        <p:blipFill rotWithShape="1">
          <a:blip r:embed="rId3">
            <a:alphaModFix/>
          </a:blip>
          <a:srcRect b="0" l="0" r="-16171" t="-20177"/>
          <a:stretch/>
        </p:blipFill>
        <p:spPr>
          <a:xfrm>
            <a:off x="5641900" y="1929050"/>
            <a:ext cx="3722801" cy="2908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Financial Status</a:t>
            </a:r>
            <a:endParaRPr/>
          </a:p>
        </p:txBody>
      </p:sp>
      <p:pic>
        <p:nvPicPr>
          <p:cNvPr id="173" name="Google Shape;173;p19"/>
          <p:cNvPicPr preferRelativeResize="0"/>
          <p:nvPr/>
        </p:nvPicPr>
        <p:blipFill>
          <a:blip r:embed="rId3">
            <a:alphaModFix/>
          </a:blip>
          <a:stretch>
            <a:fillRect/>
          </a:stretch>
        </p:blipFill>
        <p:spPr>
          <a:xfrm>
            <a:off x="1758388" y="1223850"/>
            <a:ext cx="5627225" cy="358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Acquisitions</a:t>
            </a:r>
            <a:endParaRPr/>
          </a:p>
        </p:txBody>
      </p:sp>
      <p:pic>
        <p:nvPicPr>
          <p:cNvPr id="179" name="Google Shape;179;p20"/>
          <p:cNvPicPr preferRelativeResize="0"/>
          <p:nvPr/>
        </p:nvPicPr>
        <p:blipFill>
          <a:blip r:embed="rId3">
            <a:alphaModFix/>
          </a:blip>
          <a:stretch>
            <a:fillRect/>
          </a:stretch>
        </p:blipFill>
        <p:spPr>
          <a:xfrm>
            <a:off x="1297500" y="1460250"/>
            <a:ext cx="7157700" cy="320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Planning</a:t>
            </a:r>
            <a:endParaRPr b="1"/>
          </a:p>
        </p:txBody>
      </p:sp>
      <p:sp>
        <p:nvSpPr>
          <p:cNvPr id="185" name="Google Shape;185;p21"/>
          <p:cNvSpPr txBox="1"/>
          <p:nvPr>
            <p:ph idx="1" type="body"/>
          </p:nvPr>
        </p:nvSpPr>
        <p:spPr>
          <a:xfrm>
            <a:off x="1297500" y="1460250"/>
            <a:ext cx="3081000" cy="319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Create a work from home environment.</a:t>
            </a:r>
            <a:endParaRPr sz="1400"/>
          </a:p>
          <a:p>
            <a:pPr indent="-317500" lvl="0" marL="457200" rtl="0" algn="l">
              <a:spcBef>
                <a:spcPts val="0"/>
              </a:spcBef>
              <a:spcAft>
                <a:spcPts val="0"/>
              </a:spcAft>
              <a:buSzPts val="1400"/>
              <a:buChar char="●"/>
            </a:pPr>
            <a:r>
              <a:rPr lang="en" sz="1400"/>
              <a:t>Create an environment that Neumann trusted in.</a:t>
            </a:r>
            <a:endParaRPr sz="1400"/>
          </a:p>
          <a:p>
            <a:pPr indent="0" lvl="0" marL="45720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186" name="Google Shape;186;p21"/>
          <p:cNvPicPr preferRelativeResize="0"/>
          <p:nvPr/>
        </p:nvPicPr>
        <p:blipFill>
          <a:blip r:embed="rId3">
            <a:alphaModFix/>
          </a:blip>
          <a:stretch>
            <a:fillRect/>
          </a:stretch>
        </p:blipFill>
        <p:spPr>
          <a:xfrm>
            <a:off x="3405012" y="914400"/>
            <a:ext cx="5434189" cy="373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